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78" r:id="rId4"/>
    <p:sldId id="258" r:id="rId5"/>
    <p:sldId id="260" r:id="rId6"/>
    <p:sldId id="262" r:id="rId7"/>
    <p:sldId id="261" r:id="rId8"/>
    <p:sldId id="266" r:id="rId9"/>
    <p:sldId id="259" r:id="rId10"/>
    <p:sldId id="277" r:id="rId11"/>
    <p:sldId id="265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9CBDC-6A78-4038-94F0-3411B8E79D64}" type="datetimeFigureOut">
              <a:rPr lang="en-US" smtClean="0"/>
              <a:pPr/>
              <a:t>6/28/2009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0505-C044-4FC1-AAFD-2CD20FFF2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2BD2-1BCB-46EB-B844-BD3A962F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3505199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U.S.-China Librarian Collaboration </a:t>
            </a:r>
            <a:r>
              <a:rPr lang="en-US" sz="4000" b="1" dirty="0" smtClean="0"/>
              <a:t>Project </a:t>
            </a:r>
            <a:r>
              <a:rPr lang="zh-CN" altLang="en-US" sz="4000" b="1" dirty="0" smtClean="0"/>
              <a:t>中</a:t>
            </a:r>
            <a:r>
              <a:rPr lang="zh-CN" altLang="en-US" sz="4000" b="1" dirty="0"/>
              <a:t>美图书馆员专业交流項目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Evaluation </a:t>
            </a:r>
            <a:r>
              <a:rPr lang="en-US" b="1" dirty="0"/>
              <a:t>of the First Library Continuing Education Program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Held in Beijing and Nanjing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May 18-23, 2009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Hwa</a:t>
            </a:r>
            <a:r>
              <a:rPr lang="en-US" dirty="0" smtClean="0">
                <a:solidFill>
                  <a:srgbClr val="002060"/>
                </a:solidFill>
              </a:rPr>
              <a:t>-Wei Lee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Project Evaluator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leeh@ohio.edu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Seminar in Nanjing</a:t>
            </a:r>
            <a:endParaRPr lang="en-US" sz="3200" dirty="0"/>
          </a:p>
        </p:txBody>
      </p:sp>
      <p:pic>
        <p:nvPicPr>
          <p:cNvPr id="7" name="Picture Placeholder 6" descr="2009 May China Trip 09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8382000" cy="5257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Program evaluation survey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Using a five-point rating system: </a:t>
            </a:r>
          </a:p>
          <a:p>
            <a:pPr lvl="1"/>
            <a:r>
              <a:rPr lang="en-US" sz="4000" b="1" dirty="0" smtClean="0"/>
              <a:t>5</a:t>
            </a:r>
            <a:r>
              <a:rPr lang="en-US" sz="4000" dirty="0" smtClean="0"/>
              <a:t>   as the most satisfactory </a:t>
            </a:r>
          </a:p>
          <a:p>
            <a:pPr lvl="1"/>
            <a:r>
              <a:rPr lang="en-US" sz="4000" b="1" dirty="0" smtClean="0"/>
              <a:t>4</a:t>
            </a:r>
            <a:r>
              <a:rPr lang="en-US" sz="4000" dirty="0" smtClean="0"/>
              <a:t>   as satisfactory </a:t>
            </a:r>
          </a:p>
          <a:p>
            <a:pPr lvl="1"/>
            <a:r>
              <a:rPr lang="en-US" sz="4000" b="1" dirty="0" smtClean="0"/>
              <a:t>3</a:t>
            </a:r>
            <a:r>
              <a:rPr lang="en-US" sz="4000" dirty="0" smtClean="0"/>
              <a:t>   as average </a:t>
            </a:r>
          </a:p>
          <a:p>
            <a:pPr lvl="1"/>
            <a:r>
              <a:rPr lang="en-US" sz="4000" b="1" dirty="0" smtClean="0"/>
              <a:t>2</a:t>
            </a:r>
            <a:r>
              <a:rPr lang="en-US" sz="4000" dirty="0" smtClean="0"/>
              <a:t>   as unsatisfactory </a:t>
            </a:r>
          </a:p>
          <a:p>
            <a:pPr lvl="1"/>
            <a:r>
              <a:rPr lang="en-US" sz="4000" b="1" dirty="0" smtClean="0"/>
              <a:t>1</a:t>
            </a:r>
            <a:r>
              <a:rPr lang="en-US" sz="4000" dirty="0" smtClean="0"/>
              <a:t>   as no opinion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Feedback from 35 Nanjing Participants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762000"/>
                <a:gridCol w="762000"/>
                <a:gridCol w="685800"/>
                <a:gridCol w="685800"/>
                <a:gridCol w="6858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Survey Questions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 overall design of the program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</a:t>
                      </a:r>
                      <a:r>
                        <a:rPr lang="en-US" b="1" baseline="0" dirty="0" smtClean="0"/>
                        <a:t> selection of  all the lectures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selection of all speakers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way the lectures were delivered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Interactions between speakers and participants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Course and reference materials provided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facility where the program was held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 arrangements made for the program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usefulness of the program as a whole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Feedback from US Team Members 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37351"/>
          <a:ext cx="8229600" cy="5522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762000"/>
                <a:gridCol w="762000"/>
                <a:gridCol w="685800"/>
                <a:gridCol w="685800"/>
                <a:gridCol w="685800"/>
              </a:tblGrid>
              <a:tr h="5628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Survey Questions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 overall design of the program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</a:t>
                      </a:r>
                      <a:r>
                        <a:rPr lang="en-US" b="1" baseline="0" dirty="0" smtClean="0"/>
                        <a:t> general qualifications of the participants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general responses of the participants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Interactions with the participants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general impression of the degree of success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 facility where the program was held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236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Other arrangements made for the program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301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4301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Comments &amp; suggestions by participants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Have more in-depth discussion sessions and informal meetings with speakers. (10)</a:t>
            </a:r>
          </a:p>
          <a:p>
            <a:pPr lvl="0"/>
            <a:r>
              <a:rPr lang="en-US" dirty="0" smtClean="0"/>
              <a:t>Have more of such programs to exchange experiences. (5)</a:t>
            </a:r>
          </a:p>
          <a:p>
            <a:r>
              <a:rPr lang="en-US" dirty="0" smtClean="0"/>
              <a:t>Cover more current issues directly related to the interests and concerns of Chinese librarians. (5)</a:t>
            </a:r>
          </a:p>
          <a:p>
            <a:pPr lvl="0"/>
            <a:r>
              <a:rPr lang="en-US" dirty="0" smtClean="0"/>
              <a:t>Provide more course and reference materials, including PPT printouts of lectures, at the beginning of the program. (5)</a:t>
            </a:r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5635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Comments &amp; suggestions by participants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let more librarians participate in the program so that more can learn about the latest library practices in the U.S. (3)</a:t>
            </a:r>
          </a:p>
          <a:p>
            <a:pPr lvl="0"/>
            <a:r>
              <a:rPr lang="en-US" dirty="0" smtClean="0"/>
              <a:t>Have different programs for public libraries and academic libraries enabling more librarians from both types of libraries to participate. (2)</a:t>
            </a:r>
          </a:p>
          <a:p>
            <a:r>
              <a:rPr lang="en-US" dirty="0" smtClean="0"/>
              <a:t>All speakers are very knowledgeable in each of their areas of specialties.  As a whole, they seemed to complement each other very well.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609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Comments &amp; suggestions by participants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This program has been very helpful to me to gain a better understanding of the role of libraries in the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in terms of their functions and services.</a:t>
            </a:r>
          </a:p>
          <a:p>
            <a:pPr lvl="0"/>
            <a:r>
              <a:rPr lang="en-US" sz="3200" dirty="0" smtClean="0"/>
              <a:t>I want to thank both the Chinese and U.S. governments for providing such an opportunity.</a:t>
            </a:r>
          </a:p>
          <a:p>
            <a:pPr lvl="0"/>
            <a:r>
              <a:rPr lang="en-US" sz="3200" dirty="0" smtClean="0"/>
              <a:t>I want to thank the seven American experts and their excellent presentations.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Outcome assessments by participants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We learned from the lectures many new concepts and practical approaches which can be used in improving reader services in our libraries. (13)</a:t>
            </a:r>
          </a:p>
          <a:p>
            <a:r>
              <a:rPr lang="en-US" dirty="0" smtClean="0"/>
              <a:t>We can apply the following knowledge in our work – Readers-oriented Services, research of readers needs, interlibrary loan, in-service training for staff, fundraising, friends society, outreach and community relations, reader advising, volunteers, etc. (18)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Outcome assessments by participants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I am impressed by the idea that “Library Enriches Lives” and will apply it in my library. (5)</a:t>
            </a:r>
          </a:p>
          <a:p>
            <a:pPr lvl="0"/>
            <a:r>
              <a:rPr lang="en-US" dirty="0" smtClean="0"/>
              <a:t>I want to apply library assessment in my library. (3)</a:t>
            </a:r>
          </a:p>
          <a:p>
            <a:pPr lvl="0"/>
            <a:r>
              <a:rPr lang="en-US" dirty="0" smtClean="0"/>
              <a:t>The high standards for and varied library services in the U.S. can serve as our model in China. (3)</a:t>
            </a:r>
          </a:p>
          <a:p>
            <a:pPr lvl="0"/>
            <a:r>
              <a:rPr lang="en-US" dirty="0" smtClean="0"/>
              <a:t>The program is very useful for Chinese librarians to make comparison of the librarianship and library practice between China and the U.S.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Outcome assessments by participants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I like the idea of building local specialties in library collections.</a:t>
            </a:r>
          </a:p>
          <a:p>
            <a:pPr lvl="0"/>
            <a:r>
              <a:rPr lang="en-US" sz="3200" dirty="0" smtClean="0"/>
              <a:t>I will make more use of the “Humanization” concept of services and operations in my library.</a:t>
            </a:r>
          </a:p>
          <a:p>
            <a:pPr lvl="0"/>
            <a:r>
              <a:rPr lang="en-US" sz="3200" dirty="0" smtClean="0"/>
              <a:t>I will use the American approach to seek more legislative support for libraries.</a:t>
            </a:r>
          </a:p>
          <a:p>
            <a:pPr lvl="0"/>
            <a:r>
              <a:rPr lang="en-US" sz="3200" dirty="0" smtClean="0"/>
              <a:t>I will use the American model to improve my own qualifications and management abilities.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/>
              <a:t>beginning of a two-year pilot project 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8229600" cy="5257800"/>
          </a:xfrm>
        </p:spPr>
        <p:txBody>
          <a:bodyPr vert="horz">
            <a:noAutofit/>
          </a:bodyPr>
          <a:lstStyle/>
          <a:p>
            <a:r>
              <a:rPr lang="en-US" sz="3600" dirty="0"/>
              <a:t>On May 18, 2009, at the National Library of China in Beijing, the first official program for U.S.-China Librarian Collaboration </a:t>
            </a:r>
            <a:r>
              <a:rPr lang="en-US" dirty="0" smtClean="0"/>
              <a:t>(</a:t>
            </a:r>
            <a:r>
              <a:rPr lang="zh-CN" altLang="en-US" dirty="0" smtClean="0"/>
              <a:t>中</a:t>
            </a:r>
            <a:r>
              <a:rPr lang="zh-CN" altLang="en-US" dirty="0"/>
              <a:t>美图书馆员专业交流項</a:t>
            </a:r>
            <a:r>
              <a:rPr lang="zh-CN" altLang="en-US" dirty="0" smtClean="0"/>
              <a:t>目</a:t>
            </a:r>
            <a:r>
              <a:rPr lang="en-US" altLang="zh-CN" dirty="0" smtClean="0"/>
              <a:t>)</a:t>
            </a:r>
            <a:r>
              <a:rPr lang="en-US" sz="3600" dirty="0" smtClean="0"/>
              <a:t> </a:t>
            </a:r>
            <a:r>
              <a:rPr lang="en-US" sz="3600" dirty="0"/>
              <a:t>was launched in a formal ceremony. </a:t>
            </a:r>
            <a:endParaRPr lang="en-US" sz="3600" dirty="0" smtClean="0"/>
          </a:p>
          <a:p>
            <a:r>
              <a:rPr lang="en-US" sz="3600" dirty="0" smtClean="0"/>
              <a:t>It was attended by officials from the Chinese Ministry of Culture, the National Library of China and the Library Society of China.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Outcome assessments by participants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pPr lvl="0"/>
            <a:r>
              <a:rPr lang="en-US" sz="3600" dirty="0" smtClean="0"/>
              <a:t>I like the idea of having a “Forgiveness Day” occasionally so that my library can get many books back from delinquent borrowers.</a:t>
            </a:r>
          </a:p>
          <a:p>
            <a:pPr lvl="0"/>
            <a:r>
              <a:rPr lang="en-US" sz="3600" dirty="0" smtClean="0"/>
              <a:t>I am greatly impressed by the rich professional knowledge, extensive working experiences, and strong dedication and work ethics of American experts and will follow their examples in my library work. (2)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Conclusion and recommendations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selection of team members</a:t>
            </a:r>
          </a:p>
          <a:p>
            <a:r>
              <a:rPr lang="en-US" dirty="0" smtClean="0"/>
              <a:t>Working out the schedule</a:t>
            </a:r>
          </a:p>
          <a:p>
            <a:r>
              <a:rPr lang="en-US" dirty="0" smtClean="0"/>
              <a:t>The pre-trip orientation</a:t>
            </a:r>
          </a:p>
          <a:p>
            <a:r>
              <a:rPr lang="en-US" dirty="0" smtClean="0"/>
              <a:t>Learning more about the current status of Chinese libraries</a:t>
            </a:r>
          </a:p>
          <a:p>
            <a:r>
              <a:rPr lang="en-US" dirty="0" smtClean="0"/>
              <a:t>Be flexible about unexpected changes</a:t>
            </a:r>
          </a:p>
          <a:p>
            <a:r>
              <a:rPr lang="en-US" dirty="0" smtClean="0"/>
              <a:t>Better prepared handouts</a:t>
            </a:r>
          </a:p>
          <a:p>
            <a:r>
              <a:rPr lang="en-US" dirty="0" smtClean="0"/>
              <a:t>More discussion time</a:t>
            </a:r>
          </a:p>
          <a:p>
            <a:r>
              <a:rPr lang="en-US" dirty="0" smtClean="0"/>
              <a:t>Building bridges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8001000" cy="4905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Chinese officials and members of the U.S. delegation</a:t>
            </a:r>
            <a:endParaRPr lang="en-US" sz="2800" dirty="0"/>
          </a:p>
        </p:txBody>
      </p:sp>
      <p:pic>
        <p:nvPicPr>
          <p:cNvPr id="7" name="Picture Placeholder 6" descr="P1010032[1]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52400"/>
            <a:ext cx="8153400" cy="5638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0"/>
            <a:ext cx="5486400" cy="457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Exchange of gifts</a:t>
            </a:r>
            <a:endParaRPr lang="en-US" sz="3200" dirty="0"/>
          </a:p>
        </p:txBody>
      </p:sp>
      <p:pic>
        <p:nvPicPr>
          <p:cNvPr id="5" name="Picture Placeholder 4" descr="2009 May China Trip 0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3" b="53"/>
          <a:stretch>
            <a:fillRect/>
          </a:stretch>
        </p:blipFill>
        <p:spPr>
          <a:xfrm>
            <a:off x="533400" y="304800"/>
            <a:ext cx="8077200" cy="5715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1200"/>
            <a:ext cx="8001000" cy="5667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program was broadcasted to six remote sites</a:t>
            </a:r>
            <a:endParaRPr lang="en-US" sz="2800" dirty="0"/>
          </a:p>
        </p:txBody>
      </p:sp>
      <p:pic>
        <p:nvPicPr>
          <p:cNvPr id="5" name="Picture Placeholder 4" descr="2009 May China Trip 0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3" b="53"/>
          <a:stretch>
            <a:fillRect/>
          </a:stretch>
        </p:blipFill>
        <p:spPr>
          <a:xfrm>
            <a:off x="533400" y="304800"/>
            <a:ext cx="8153400" cy="5410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43600"/>
            <a:ext cx="8001000" cy="41433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Members of the U.S. Delegation in front of NLC</a:t>
            </a:r>
            <a:endParaRPr lang="en-US" sz="2800" dirty="0"/>
          </a:p>
        </p:txBody>
      </p:sp>
      <p:pic>
        <p:nvPicPr>
          <p:cNvPr id="6" name="Picture Placeholder 5" descr="IMG_00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8600"/>
            <a:ext cx="8077200" cy="5486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077200" cy="56673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new library building of NLC</a:t>
            </a:r>
            <a:endParaRPr lang="en-US" sz="3200" dirty="0"/>
          </a:p>
        </p:txBody>
      </p:sp>
      <p:pic>
        <p:nvPicPr>
          <p:cNvPr id="6" name="Picture Placeholder 5" descr="2009 May China Trip 06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8305800" cy="53339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Two lectures were presented in Beijin</a:t>
            </a:r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U.S. Public Libraries’ Administration and Operating Infrastructure (</a:t>
            </a:r>
            <a:r>
              <a:rPr lang="en-US" sz="4000" dirty="0" err="1" smtClean="0"/>
              <a:t>Sha</a:t>
            </a:r>
            <a:r>
              <a:rPr lang="en-US" sz="4000" dirty="0" smtClean="0"/>
              <a:t> Li Zhang and Susan </a:t>
            </a:r>
            <a:r>
              <a:rPr lang="en-US" sz="4000" dirty="0" err="1" smtClean="0"/>
              <a:t>Schnuer</a:t>
            </a:r>
            <a:r>
              <a:rPr lang="en-US" sz="4000" dirty="0" smtClean="0"/>
              <a:t>)</a:t>
            </a:r>
          </a:p>
          <a:p>
            <a:pPr lvl="0"/>
            <a:r>
              <a:rPr lang="en-US" sz="4000" dirty="0" smtClean="0"/>
              <a:t>Library Assessment and Libraries Enrich Lives (Bob </a:t>
            </a:r>
            <a:r>
              <a:rPr lang="en-US" sz="4000" dirty="0" err="1" smtClean="0"/>
              <a:t>Fernekes</a:t>
            </a:r>
            <a:r>
              <a:rPr lang="en-US" sz="4000" dirty="0" smtClean="0"/>
              <a:t> and Lisa Zhao)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Six lectures were presented in Nanjing</a:t>
            </a:r>
            <a:endParaRPr lang="en-US" sz="3600" b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8229600" cy="5135563"/>
          </a:xfrm>
        </p:spPr>
        <p:txBody>
          <a:bodyPr vert="horz">
            <a:normAutofit fontScale="85000" lnSpcReduction="10000"/>
          </a:bodyPr>
          <a:lstStyle/>
          <a:p>
            <a:pPr lvl="0"/>
            <a:r>
              <a:rPr lang="en-US" dirty="0" smtClean="0"/>
              <a:t>American Library Administration and Operating Infrastructure (</a:t>
            </a:r>
            <a:r>
              <a:rPr lang="en-US" dirty="0" err="1" smtClean="0"/>
              <a:t>Sha</a:t>
            </a:r>
            <a:r>
              <a:rPr lang="en-US" dirty="0" smtClean="0"/>
              <a:t> Li Zhang and Susan </a:t>
            </a:r>
            <a:r>
              <a:rPr lang="en-US" dirty="0" err="1" smtClean="0"/>
              <a:t>Schnuer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Libraries in Laws and Laws in Libraries – U.S. Experience in the Process of Legislation (Lisa Zhao)</a:t>
            </a:r>
          </a:p>
          <a:p>
            <a:pPr lvl="0"/>
            <a:r>
              <a:rPr lang="en-US" dirty="0" smtClean="0"/>
              <a:t>Public Library Services in the U.S. (</a:t>
            </a:r>
            <a:r>
              <a:rPr lang="en-US" dirty="0" err="1" smtClean="0"/>
              <a:t>Mengxiong</a:t>
            </a:r>
            <a:r>
              <a:rPr lang="en-US" dirty="0" smtClean="0"/>
              <a:t> Liu)</a:t>
            </a:r>
          </a:p>
          <a:p>
            <a:pPr lvl="0"/>
            <a:r>
              <a:rPr lang="en-US" dirty="0" smtClean="0"/>
              <a:t>Library Assessment and Professional Qualifications of Librarians in the U.S. (Bob </a:t>
            </a:r>
            <a:r>
              <a:rPr lang="en-US" dirty="0" err="1" smtClean="0"/>
              <a:t>Fernekes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Public Relations and Outreach Activities of American Public Libraries (</a:t>
            </a:r>
            <a:r>
              <a:rPr lang="en-US" dirty="0" err="1" smtClean="0"/>
              <a:t>Wenwen</a:t>
            </a:r>
            <a:r>
              <a:rPr lang="en-US" dirty="0" smtClean="0"/>
              <a:t> Zhang)</a:t>
            </a:r>
          </a:p>
          <a:p>
            <a:pPr lvl="0"/>
            <a:r>
              <a:rPr lang="en-US" dirty="0" smtClean="0"/>
              <a:t>Library Organizations for University Libraries, Special Libraries, and Library Education in the U.S. (</a:t>
            </a:r>
            <a:r>
              <a:rPr lang="en-US" dirty="0" err="1" smtClean="0"/>
              <a:t>Sha</a:t>
            </a:r>
            <a:r>
              <a:rPr lang="en-US" dirty="0" smtClean="0"/>
              <a:t> Li Zhang)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2BD2-1BCB-46EB-B844-BD3A962FC5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1087</Words>
  <Application>Microsoft Office PowerPoint</Application>
  <PresentationFormat>On-screen Show (4:3)</PresentationFormat>
  <Paragraphs>219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U.S.-China Librarian Collaboration Project 中美图书馆员专业交流項目 Evaluation of the First Library Continuing Education Program  Held in Beijing and Nanjing May 18-23, 2009</vt:lpstr>
      <vt:lpstr>The beginning of a two-year pilot project </vt:lpstr>
      <vt:lpstr>Chinese officials and members of the U.S. delegation</vt:lpstr>
      <vt:lpstr>Exchange of gifts</vt:lpstr>
      <vt:lpstr>The program was broadcasted to six remote sites</vt:lpstr>
      <vt:lpstr>Members of the U.S. Delegation in front of NLC</vt:lpstr>
      <vt:lpstr>The new library building of NLC</vt:lpstr>
      <vt:lpstr>Two lectures were presented in Beijing</vt:lpstr>
      <vt:lpstr>Six lectures were presented in Nanjing</vt:lpstr>
      <vt:lpstr>The Seminar in Nanjing</vt:lpstr>
      <vt:lpstr>Program evaluation survey</vt:lpstr>
      <vt:lpstr>Feedback from 35 Nanjing Participants</vt:lpstr>
      <vt:lpstr>Feedback from US Team Members </vt:lpstr>
      <vt:lpstr>Comments &amp; suggestions by participants</vt:lpstr>
      <vt:lpstr>Comments &amp; suggestions by participants</vt:lpstr>
      <vt:lpstr>Comments &amp; suggestions by participants</vt:lpstr>
      <vt:lpstr>Outcome assessments by participants</vt:lpstr>
      <vt:lpstr>Outcome assessments by participants</vt:lpstr>
      <vt:lpstr>Outcome assessments by participants</vt:lpstr>
      <vt:lpstr>Outcome assessments by participants</vt:lpstr>
      <vt:lpstr>Conclusion and recommendations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U.S.-China Librarian Collaboration 中美图书馆员专业交流項目 Evaluation of the First Library Continuing Education Program  Held in Beijing and Nanjing May 18-23, 2009</dc:title>
  <dc:creator> </dc:creator>
  <cp:lastModifiedBy> </cp:lastModifiedBy>
  <cp:revision>29</cp:revision>
  <dcterms:created xsi:type="dcterms:W3CDTF">2009-06-23T14:59:43Z</dcterms:created>
  <dcterms:modified xsi:type="dcterms:W3CDTF">2009-06-28T15:00:48Z</dcterms:modified>
</cp:coreProperties>
</file>